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61" r:id="rId2"/>
    <p:sldId id="322" r:id="rId3"/>
    <p:sldId id="324" r:id="rId4"/>
    <p:sldId id="323" r:id="rId5"/>
    <p:sldId id="325" r:id="rId6"/>
    <p:sldId id="256" r:id="rId7"/>
    <p:sldId id="257" r:id="rId8"/>
    <p:sldId id="259" r:id="rId9"/>
    <p:sldId id="258" r:id="rId10"/>
    <p:sldId id="260" r:id="rId11"/>
    <p:sldId id="262" r:id="rId12"/>
    <p:sldId id="263" r:id="rId13"/>
    <p:sldId id="302" r:id="rId14"/>
    <p:sldId id="265" r:id="rId15"/>
    <p:sldId id="319" r:id="rId16"/>
    <p:sldId id="267" r:id="rId17"/>
    <p:sldId id="268" r:id="rId18"/>
    <p:sldId id="292" r:id="rId19"/>
    <p:sldId id="293" r:id="rId20"/>
    <p:sldId id="271" r:id="rId21"/>
    <p:sldId id="298" r:id="rId22"/>
    <p:sldId id="296" r:id="rId23"/>
    <p:sldId id="269" r:id="rId24"/>
    <p:sldId id="270" r:id="rId25"/>
    <p:sldId id="272" r:id="rId26"/>
    <p:sldId id="274" r:id="rId27"/>
    <p:sldId id="275" r:id="rId28"/>
    <p:sldId id="276" r:id="rId29"/>
    <p:sldId id="279" r:id="rId30"/>
    <p:sldId id="280" r:id="rId31"/>
    <p:sldId id="281" r:id="rId32"/>
    <p:sldId id="282" r:id="rId33"/>
    <p:sldId id="284" r:id="rId34"/>
    <p:sldId id="285" r:id="rId35"/>
    <p:sldId id="287" r:id="rId36"/>
    <p:sldId id="297" r:id="rId37"/>
    <p:sldId id="299" r:id="rId38"/>
    <p:sldId id="291" r:id="rId39"/>
    <p:sldId id="294" r:id="rId40"/>
    <p:sldId id="295" r:id="rId41"/>
    <p:sldId id="315" r:id="rId42"/>
    <p:sldId id="318" r:id="rId43"/>
    <p:sldId id="266" r:id="rId44"/>
    <p:sldId id="327" r:id="rId45"/>
    <p:sldId id="316" r:id="rId46"/>
    <p:sldId id="330" r:id="rId47"/>
    <p:sldId id="328" r:id="rId48"/>
    <p:sldId id="333" r:id="rId49"/>
    <p:sldId id="334" r:id="rId50"/>
    <p:sldId id="335" r:id="rId51"/>
    <p:sldId id="313" r:id="rId52"/>
    <p:sldId id="314" r:id="rId53"/>
    <p:sldId id="301" r:id="rId54"/>
    <p:sldId id="300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21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435" autoAdjust="0"/>
  </p:normalViewPr>
  <p:slideViewPr>
    <p:cSldViewPr>
      <p:cViewPr varScale="1">
        <p:scale>
          <a:sx n="60" d="100"/>
          <a:sy n="60" d="100"/>
        </p:scale>
        <p:origin x="-18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6BC82-FD33-4570-BB5B-B000D087A366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0C78C-6268-4E74-96C9-1FCD01FEE8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7344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0C78C-6268-4E74-96C9-1FCD01FEE8DA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5748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5591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9864" y="1052736"/>
            <a:ext cx="8208912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Вспомним павших и воевавших за Сталинград</a:t>
            </a:r>
            <a:endParaRPr lang="ru-RU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0628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3528" y="332656"/>
            <a:ext cx="8496944" cy="6192688"/>
          </a:xfrm>
        </p:spPr>
      </p:pic>
      <p:sp>
        <p:nvSpPr>
          <p:cNvPr id="6" name="Прямоугольник 5"/>
          <p:cNvSpPr/>
          <p:nvPr/>
        </p:nvSpPr>
        <p:spPr>
          <a:xfrm>
            <a:off x="1046073" y="480999"/>
            <a:ext cx="69871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Самая разрушительная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4194" y="5877272"/>
            <a:ext cx="7615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Более 41 тыс. домов превратились в руины.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090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1998" y="2276872"/>
            <a:ext cx="8400004" cy="30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3583" y="548680"/>
            <a:ext cx="7738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Самая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большая Победа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3624" y="5671709"/>
            <a:ext cx="84954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СТАЛИНГРАД — СИНОНИМ ПОБЕДЫ</a:t>
            </a:r>
          </a:p>
        </p:txBody>
      </p:sp>
    </p:spTree>
    <p:extLst>
      <p:ext uri="{BB962C8B-B14F-4D97-AF65-F5344CB8AC3E}">
        <p14:creationId xmlns:p14="http://schemas.microsoft.com/office/powerpoint/2010/main" xmlns="" val="416292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5445" y="-5769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3192" y="332656"/>
            <a:ext cx="75145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Довоенный Сталинград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5272" y="1366081"/>
            <a:ext cx="8475199" cy="5125719"/>
          </a:xfrm>
        </p:spPr>
      </p:pic>
    </p:spTree>
    <p:extLst>
      <p:ext uri="{BB962C8B-B14F-4D97-AF65-F5344CB8AC3E}">
        <p14:creationId xmlns:p14="http://schemas.microsoft.com/office/powerpoint/2010/main" xmlns="" val="2503221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03015" y="155650"/>
            <a:ext cx="184731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24744"/>
            <a:ext cx="84249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Сталинградская битва  делится на два периода: </a:t>
            </a:r>
            <a:r>
              <a:rPr lang="ru-RU" sz="40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оборонительный </a:t>
            </a:r>
          </a:p>
          <a:p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(17 июля — 18 ноября 1942) </a:t>
            </a:r>
          </a:p>
          <a:p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наступательный</a:t>
            </a:r>
          </a:p>
          <a:p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(19 ноября 1942 — 2 февраля 1943). </a:t>
            </a:r>
          </a:p>
        </p:txBody>
      </p:sp>
    </p:spTree>
    <p:extLst>
      <p:ext uri="{BB962C8B-B14F-4D97-AF65-F5344CB8AC3E}">
        <p14:creationId xmlns:p14="http://schemas.microsoft.com/office/powerpoint/2010/main" xmlns="" val="1647206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718" y="548680"/>
            <a:ext cx="783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Защитники Сталинграда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1485824"/>
            <a:ext cx="345638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Лумпов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Иван Афанасьевич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07477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п.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Майкор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Погиб 19 сентября 1942 года. 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202" r="11331"/>
          <a:stretch/>
        </p:blipFill>
        <p:spPr bwMode="auto">
          <a:xfrm>
            <a:off x="5001203" y="1355938"/>
            <a:ext cx="3554541" cy="512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0869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718" y="548680"/>
            <a:ext cx="783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Защитники Сталинграда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63977" y="1497906"/>
            <a:ext cx="3312368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Бородин Николай Петрович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07477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п.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Майкор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Погиб в 1942 году.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826121" y="1485825"/>
            <a:ext cx="3595913" cy="47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20480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718" y="548680"/>
            <a:ext cx="783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Защитники Сталинграда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1485825"/>
            <a:ext cx="295232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Истомин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Николай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Меркурьевич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07477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д.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Зуево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Юсьвинского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с/с.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Погиб.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67536" y="1485825"/>
            <a:ext cx="3607627" cy="4812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48168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718" y="548680"/>
            <a:ext cx="783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Защитники Сталинграда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1485825"/>
            <a:ext cx="295232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Казанцев Павел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Михайлович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07477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д.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Черноево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Юсьвинского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с/с.</a:t>
            </a:r>
          </a:p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Погиб в бою 25.11.1942 г.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43225" y="1485825"/>
            <a:ext cx="4317182" cy="482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71840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67744" y="155650"/>
            <a:ext cx="42552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Дом Павлова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5272" y="1366081"/>
            <a:ext cx="8475199" cy="5125719"/>
          </a:xfrm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9476" y="836712"/>
            <a:ext cx="8478927" cy="567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7" y="2701839"/>
            <a:ext cx="2714235" cy="381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83209" y="6110812"/>
            <a:ext cx="302433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Павлов Яков  Федотович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3533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528" y="332655"/>
            <a:ext cx="8474873" cy="618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34382" y="155650"/>
            <a:ext cx="47219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Мамаев курган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39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5591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3528" y="332656"/>
            <a:ext cx="8496593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1534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718" y="548680"/>
            <a:ext cx="783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Защитники Сталинграда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1485825"/>
            <a:ext cx="295232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Баяндин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Анатолий Денисович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07477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с. Архангельское.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Трагически погиб в 1962 году. 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70648" y="1289927"/>
            <a:ext cx="3758663" cy="5091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7322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5972" y="548680"/>
            <a:ext cx="496855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Баяндин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А. Д.</a:t>
            </a:r>
          </a:p>
          <a:p>
            <a:pPr algn="ctr"/>
            <a:r>
              <a:rPr lang="ru-RU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Сто дней, сто ночей.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2218112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Книга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об обороне Сталинграда. О молодых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парнях, которых судьба закинула в самое пекло войны. Им пришлось рано повзрослеть и посуроветь, на своих плечах они вынесли все тяготы войны и выстояли.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67536" y="692696"/>
            <a:ext cx="3670821" cy="5658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09389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718" y="548680"/>
            <a:ext cx="783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Защитники Сталинграда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7340" y="1603770"/>
            <a:ext cx="352839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Неволин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Георгий Петрович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07477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п.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Майкор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Награжден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медалями «За боевые заслуги», «За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оборону Сталинграда»,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«За отвагу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716016" y="1546401"/>
            <a:ext cx="3953494" cy="441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14192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718" y="548680"/>
            <a:ext cx="783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Защитники Сталинграда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1485825"/>
            <a:ext cx="295232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Барабаш Михаил Михайлович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07477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п.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Майкор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Умер 7 декабря 2005 г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16016" y="1501309"/>
            <a:ext cx="3746622" cy="4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602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718" y="548680"/>
            <a:ext cx="783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Защитники Сталинграда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1485825"/>
            <a:ext cx="295232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Баяндин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Александр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Ермолаевич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07477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д.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Прохорово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Харинского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с/с.</a:t>
            </a:r>
          </a:p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Умер 7 декабря 2005 г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46606" y="1404516"/>
            <a:ext cx="4103785" cy="504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102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718" y="548680"/>
            <a:ext cx="783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Защитники Сталинграда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1485825"/>
            <a:ext cx="295232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Беляев Василий Иванович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07477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п. Елизавета-Пожва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Умер в 1983 году. 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55976" y="1437196"/>
            <a:ext cx="4176464" cy="483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3226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718" y="548680"/>
            <a:ext cx="783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Защитники Сталинграда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1485825"/>
            <a:ext cx="33843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Давыдов Александр Степанович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3429000"/>
            <a:ext cx="4248472" cy="288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п.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Майкор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Награжден орденами Красной Звезды (2), Красного Знамени, медалями «За оборону Сталинграда», «За победу над Германией в Великой Отечественной войне 1941–1945 гг.», «За победу над Японией», «За боевые заслуги».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5148065" y="1485825"/>
            <a:ext cx="3293506" cy="494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9122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718" y="548680"/>
            <a:ext cx="783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Защитники Сталинграда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1485825"/>
            <a:ext cx="33843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Васькин Михаил Федорович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074770"/>
            <a:ext cx="30963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д.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Пронино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Архангельского с/с. </a:t>
            </a:r>
          </a:p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Умер в 1985 году.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87265" y="1379678"/>
            <a:ext cx="4344069" cy="512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4199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718" y="548680"/>
            <a:ext cx="783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Защитники Сталинграда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1485825"/>
            <a:ext cx="33843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Вилесов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Александр Иванович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074770"/>
            <a:ext cx="3096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д.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Баранчиново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Юсьвинского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с/с. </a:t>
            </a:r>
          </a:p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Умер в 1945 году.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2000" y="1284850"/>
            <a:ext cx="3882651" cy="496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53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718" y="548680"/>
            <a:ext cx="783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Защитники Сталинграда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1485825"/>
            <a:ext cx="33843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Исаков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Иван Прокопьевич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074770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д.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Асаново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Юсьвинского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с/с.</a:t>
            </a:r>
          </a:p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2305" t="4622" r="7323" b="2991"/>
          <a:stretch/>
        </p:blipFill>
        <p:spPr bwMode="auto">
          <a:xfrm>
            <a:off x="4174338" y="1524393"/>
            <a:ext cx="4119057" cy="475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9040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5591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3528" y="332656"/>
            <a:ext cx="849694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5037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718" y="548680"/>
            <a:ext cx="783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Защитники Сталинграда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1485825"/>
            <a:ext cx="33843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Казанцев Михаил Афанасьевич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074770"/>
            <a:ext cx="3528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д.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Жигиново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Юсьвинского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с/с.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Умер в 1997 году.</a:t>
            </a:r>
          </a:p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" t="2230" r="3481" b="5661"/>
          <a:stretch/>
        </p:blipFill>
        <p:spPr bwMode="auto">
          <a:xfrm>
            <a:off x="5526340" y="1485825"/>
            <a:ext cx="2902971" cy="483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099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718" y="548680"/>
            <a:ext cx="783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Защитники Сталинграда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485825"/>
            <a:ext cx="38884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Казанцев Сергей 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Александрович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074770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д.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Ошиб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Юсьвинского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с/с.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08409" y="1556792"/>
            <a:ext cx="389603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0424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718" y="548680"/>
            <a:ext cx="783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Защитники Сталинграда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485825"/>
            <a:ext cx="38884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Котельников Александр Максимович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074770"/>
            <a:ext cx="38884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д. В-Мега</a:t>
            </a:r>
          </a:p>
          <a:p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Юсьвинского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с/с.</a:t>
            </a:r>
          </a:p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Награжден орденами Славы 2 ст., Красной Звезды, двумя медалями «За Отвагу», медалями «За победу над Германией» и «За оборону Сталинграда».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36900" y="1485825"/>
            <a:ext cx="3939059" cy="466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7538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718" y="332656"/>
            <a:ext cx="783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Защитники Сталинграда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485825"/>
            <a:ext cx="38884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Можаев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Владимир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Васильевич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074770"/>
            <a:ext cx="3888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д.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Артамоново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Юсьвинского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с/с.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Умер в 1996 году.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04594" y="1163654"/>
            <a:ext cx="4460497" cy="521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9834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23798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718" y="332656"/>
            <a:ext cx="783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Защитники Сталинграда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485825"/>
            <a:ext cx="38884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Никулин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Евдоким Лаврентьевич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4074770"/>
            <a:ext cx="38884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д. Степаново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Архангельского с/с.</a:t>
            </a:r>
          </a:p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Награжден медалями «За Отвагу»,  «За оборону Сталинграда», «За победу 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над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Германией», «За победу над Японией». 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33418" y="1268760"/>
            <a:ext cx="4495893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224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4371" y="-23798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718" y="332656"/>
            <a:ext cx="783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Защитники Сталинграда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3461" y="1412776"/>
            <a:ext cx="38884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Сторожев 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Иван 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Павлович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4074770"/>
            <a:ext cx="38884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д. Заболотная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Юсьвинского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с/с.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Награжден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орденами Ленина, Красной Звезды, Отечественной войны II степени и медалями «За боевые заслуги», «За оборону Сталинграда». 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32316" y="1163653"/>
            <a:ext cx="3608164" cy="5035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9823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23798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718" y="332656"/>
            <a:ext cx="783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Защитники Сталинграда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3461" y="1412776"/>
            <a:ext cx="38884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Сыстеров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Илья Борисович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4209" y="3405202"/>
            <a:ext cx="388843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д.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Сыстерово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Кудымкарского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района. Проживал в с. Юсьва.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Награжден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двумя орденами Отечественной войны II степени, орденом Красной Звезды, медалями «За оборону Сталинграда», «За взятие Кенигсберга», «За победу над Японией» и др.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87636" y="1412776"/>
            <a:ext cx="403441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1679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23798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746" y="116632"/>
            <a:ext cx="86405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медаль «За оборону Сталинграда</a:t>
            </a:r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3461" y="1412776"/>
            <a:ext cx="38884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Ярусов </a:t>
            </a:r>
          </a:p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Иван Семёнович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991" r="6695"/>
          <a:stretch/>
        </p:blipFill>
        <p:spPr bwMode="auto">
          <a:xfrm>
            <a:off x="4511887" y="1178135"/>
            <a:ext cx="3973154" cy="514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8791" y="978126"/>
            <a:ext cx="809625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9538" y="5765446"/>
            <a:ext cx="84247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Учреждена медаль 22.12.1942 года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Указом Президиума Верховного Совета СССР</a:t>
            </a: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44200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23798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3528" y="284104"/>
            <a:ext cx="8496944" cy="624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91657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23798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3528" y="332656"/>
            <a:ext cx="8496943" cy="617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7782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5591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3528" y="332656"/>
            <a:ext cx="8496593" cy="61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94636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23798"/>
            <a:ext cx="9144000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0083" y="332656"/>
            <a:ext cx="8500389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1691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23798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22267" y="-23798"/>
            <a:ext cx="91885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газета «Бригадир». 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Апрель 1943г.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04" y="778174"/>
            <a:ext cx="4176464" cy="5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625172">
            <a:off x="4738143" y="961834"/>
            <a:ext cx="3921764" cy="5581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358482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23798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221844" y="-30985"/>
            <a:ext cx="95876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газета «Бригадир». </a:t>
            </a:r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Февраль 1943 г.</a:t>
            </a:r>
            <a:endParaRPr lang="ru-RU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9627" y="800013"/>
            <a:ext cx="4009862" cy="564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387408">
            <a:off x="4686177" y="795649"/>
            <a:ext cx="3869618" cy="564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841030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718" y="548680"/>
            <a:ext cx="783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Защитники Сталинграда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1485825"/>
            <a:ext cx="295232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Баяндин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Владимир Иванович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07477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д. Коврига</a:t>
            </a:r>
          </a:p>
          <a:p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Харинского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с/с.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Рядовой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Баяндин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В.И. пропал 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без вести.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44008" y="1485825"/>
            <a:ext cx="3785303" cy="478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0348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808" y="8744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9164" y="764704"/>
            <a:ext cx="8267700" cy="58765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34921" y="548680"/>
            <a:ext cx="3561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72" y="388754"/>
            <a:ext cx="8069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Майкорцы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-  участники Добровольческого танкового корпуса</a:t>
            </a:r>
          </a:p>
        </p:txBody>
      </p:sp>
    </p:spTree>
    <p:extLst>
      <p:ext uri="{BB962C8B-B14F-4D97-AF65-F5344CB8AC3E}">
        <p14:creationId xmlns:p14="http://schemas.microsoft.com/office/powerpoint/2010/main" xmlns="" val="268065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23798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1656092"/>
            <a:ext cx="43303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Мехоношин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Филипп 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Тихонович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0482" y="4077072"/>
            <a:ext cx="3888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Майкор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1914 г.р., Ушел на фронт в марте 1942 г.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Награжден медалью «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 Отвагу».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5258976" y="1268760"/>
            <a:ext cx="3411293" cy="511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-25742"/>
            <a:ext cx="814546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1214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23798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1656092"/>
            <a:ext cx="43303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Мехоношин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Филипп 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Тихонович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0482" y="4077072"/>
            <a:ext cx="3888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Майкор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1914 г.р., Ушел на фронт в марте 1942 г.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Награжден медалью «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 Отвагу».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-25742"/>
            <a:ext cx="814546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4369" t="8158" r="2047"/>
          <a:stretch/>
        </p:blipFill>
        <p:spPr>
          <a:xfrm>
            <a:off x="4876701" y="1417638"/>
            <a:ext cx="3723034" cy="510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611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23798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1656092"/>
            <a:ext cx="433037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Ляшков 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Сергей Фёдорович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4074770"/>
            <a:ext cx="38884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Майкор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1924 г.р., Ушел добровольцем в марте 1943 г.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Награжден медалью «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 Отвагу», «За победу над Германией», орденом Отечественной войны.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581893" y="1346346"/>
            <a:ext cx="3837704" cy="511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-25742"/>
            <a:ext cx="814546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5690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23798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1656092"/>
            <a:ext cx="43303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Батин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Владимир Борисович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5429" y="4077072"/>
            <a:ext cx="41044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Майкор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Ушел добровольцем в марте 1943 г.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Награжден орденом Красного 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Знамени, медалью «За отвагу»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-25742"/>
            <a:ext cx="814546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:\КОСМОС-рисунки детей\SAM_1216 (2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88024" y="1396665"/>
            <a:ext cx="3672408" cy="502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473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23798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1656092"/>
            <a:ext cx="433037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Попов </a:t>
            </a:r>
          </a:p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Андрей Васильевич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3937370"/>
            <a:ext cx="41044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Майкор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Ушел добровольцем в марте 1943 г.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Награжден орденом Отечественной войны 1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медалями «За освобождение Праги», «За Победу над Германией»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-25742"/>
            <a:ext cx="814546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052" t="7504" r="4250" b="7474"/>
          <a:stretch/>
        </p:blipFill>
        <p:spPr>
          <a:xfrm>
            <a:off x="4726360" y="1337562"/>
            <a:ext cx="3776141" cy="514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752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5591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3528" y="332656"/>
            <a:ext cx="8496593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24837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731" y="-35888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1656092"/>
            <a:ext cx="433037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Килин</a:t>
            </a:r>
            <a:endParaRPr lang="ru-RU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Александр Якимович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3937370"/>
            <a:ext cx="41044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Майкор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Ушел добровольцем </a:t>
            </a:r>
            <a:r>
              <a:rPr lang="ru-RU" sz="20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1943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г.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Награжден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орденом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Красной Звезды (2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), медалью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«За отвагу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», медалью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«За освобождение Праги»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-25742"/>
            <a:ext cx="814546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5344" t="4970" r="3855" b="3008"/>
          <a:stretch/>
        </p:blipFill>
        <p:spPr>
          <a:xfrm>
            <a:off x="4689397" y="1263440"/>
            <a:ext cx="3895172" cy="522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106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23798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-30545"/>
            <a:ext cx="78598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Воевали в составе Уральского </a:t>
            </a:r>
          </a:p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танкового добровольческого корпуса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412776"/>
            <a:ext cx="43303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Утев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Василий Константинович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3356992"/>
            <a:ext cx="38884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с. Архангельское,1924 г.р.,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сержант, призван в 1943 г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Награжден орденом Отечественной войны </a:t>
            </a:r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медалями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«За победу над Германией», «За Отвагу».  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716016" y="1448997"/>
            <a:ext cx="3744416" cy="4872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7930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23798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1520" y="1412776"/>
            <a:ext cx="43303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Утев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Николай </a:t>
            </a:r>
          </a:p>
          <a:p>
            <a:pPr algn="ctr"/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Елизарович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4074770"/>
            <a:ext cx="4176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Уроженец с.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Мелюхино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1921 г.р., ст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сержант, 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призван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 мая 1942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г.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Награждён орденом 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Славы 3 ст.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403392" y="1267549"/>
            <a:ext cx="4071355" cy="511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9161" y="-101395"/>
            <a:ext cx="814546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574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314" name="Picture 2" descr="https://fs01.cap.ru/www22/shumer/news/2022/07/26/e7badb48-f977-4da5-8ff2-95aa09c24bbb/s1200-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9110" y="908720"/>
            <a:ext cx="8419354" cy="557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0649" y="3922"/>
            <a:ext cx="710790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Памятник – ансамбль </a:t>
            </a:r>
          </a:p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«Героям </a:t>
            </a:r>
            <a:r>
              <a:rPr lang="ru-RU" sz="32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Сталинградской битвы»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065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23798"/>
            <a:ext cx="9144000" cy="68580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6911" y="980728"/>
            <a:ext cx="853017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1430" y="163410"/>
            <a:ext cx="83431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Памятник «Родина-мать»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347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314874" y="-171401"/>
            <a:ext cx="23962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Дороги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48680"/>
            <a:ext cx="9036496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latin typeface="Arial" pitchFamily="34" charset="0"/>
                <a:cs typeface="Arial" pitchFamily="34" charset="0"/>
              </a:rPr>
              <a:t>Эх,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дороги…Пыль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да туман,</a:t>
            </a: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Холода,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тревоги, да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степной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бурьян.</a:t>
            </a:r>
            <a:endParaRPr lang="ru-RU" sz="3600" dirty="0">
              <a:latin typeface="Arial" pitchFamily="34" charset="0"/>
              <a:cs typeface="Arial" pitchFamily="34" charset="0"/>
            </a:endParaRP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Знать не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можешь доли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своей:</a:t>
            </a: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Может, крылья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сложишь посреди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степей.</a:t>
            </a: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Вьется пыль под сапогами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— степями, полями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А кругом бушует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пламя, да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пули свистят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Эх, дороги…Пыль да туман,</a:t>
            </a: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Холода, тревоги, да степной бурьян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Снег ли ветер, вспомним, друзья</a:t>
            </a:r>
          </a:p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Нам дороги эти забывать нельзя.</a:t>
            </a:r>
            <a:endParaRPr lang="ru-RU" sz="3600" dirty="0">
              <a:latin typeface="Arial" pitchFamily="34" charset="0"/>
              <a:cs typeface="Arial" pitchFamily="34" charset="0"/>
            </a:endParaRPr>
          </a:p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167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88229" y="20331"/>
            <a:ext cx="92025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Песенка фронтового шофера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3711" y="1213290"/>
            <a:ext cx="87849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Через горы, реки и долины,</a:t>
            </a:r>
          </a:p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Сквозь пургу, огонь и черный дым</a:t>
            </a:r>
          </a:p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Мы вели машины, объезжая мины,</a:t>
            </a:r>
          </a:p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По путям-дорогам фронтовым.</a:t>
            </a:r>
          </a:p>
          <a:p>
            <a:endParaRPr lang="ru-RU" sz="3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Эх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, путь-дорожка фронтовая,</a:t>
            </a:r>
          </a:p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Не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страшна нам бомбежка любая.</a:t>
            </a:r>
          </a:p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А помирать нам рановато,</a:t>
            </a:r>
          </a:p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Есть у нас еще дома дела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1687832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495302" y="20331"/>
            <a:ext cx="40354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Темная ночь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008" y="851328"/>
            <a:ext cx="892899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Arial" pitchFamily="34" charset="0"/>
                <a:cs typeface="Arial" pitchFamily="34" charset="0"/>
              </a:rPr>
              <a:t>Тёмная ночь, только пули свистят по степи,</a:t>
            </a: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Только ветер гудит в проводах, тускло звезды мерцают.</a:t>
            </a: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В темную ночь ты, любимая, знаю, не спишь,</a:t>
            </a: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И у детской кроватки тайком ты слезу утираешь.</a:t>
            </a:r>
          </a:p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>Как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я люблю глубину твоих ласковых глаз!</a:t>
            </a: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Как я хочу к ним прижаться сейчас губами!</a:t>
            </a: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Темная ночь разделяет, любимая, нас,</a:t>
            </a: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И тревожная, черная степь пролегла между нами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05999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357173" y="364745"/>
            <a:ext cx="23117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Огонёк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844824"/>
            <a:ext cx="892899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b="1" dirty="0">
                <a:latin typeface="Arial" pitchFamily="34" charset="0"/>
                <a:cs typeface="Arial" pitchFamily="34" charset="0"/>
              </a:rPr>
              <a:t>На позиции 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девушка провожала </a:t>
            </a:r>
            <a:r>
              <a:rPr lang="ru-RU" sz="3400" b="1" dirty="0">
                <a:latin typeface="Arial" pitchFamily="34" charset="0"/>
                <a:cs typeface="Arial" pitchFamily="34" charset="0"/>
              </a:rPr>
              <a:t>бойца,</a:t>
            </a:r>
          </a:p>
          <a:p>
            <a:r>
              <a:rPr lang="ru-RU" sz="3400" b="1" dirty="0">
                <a:latin typeface="Arial" pitchFamily="34" charset="0"/>
                <a:cs typeface="Arial" pitchFamily="34" charset="0"/>
              </a:rPr>
              <a:t>Темной ночью </a:t>
            </a:r>
            <a:r>
              <a:rPr lang="ru-RU" sz="3400" b="1" dirty="0" err="1" smtClean="0">
                <a:latin typeface="Arial" pitchFamily="34" charset="0"/>
                <a:cs typeface="Arial" pitchFamily="34" charset="0"/>
              </a:rPr>
              <a:t>простилися</a:t>
            </a:r>
            <a:endParaRPr lang="ru-RU" sz="3400" b="1" dirty="0">
              <a:latin typeface="Arial" pitchFamily="34" charset="0"/>
              <a:cs typeface="Arial" pitchFamily="34" charset="0"/>
            </a:endParaRPr>
          </a:p>
          <a:p>
            <a:r>
              <a:rPr lang="ru-RU" sz="3400" b="1" dirty="0">
                <a:latin typeface="Arial" pitchFamily="34" charset="0"/>
                <a:cs typeface="Arial" pitchFamily="34" charset="0"/>
              </a:rPr>
              <a:t>На ступеньках 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крыльца</a:t>
            </a:r>
            <a:endParaRPr lang="ru-RU" sz="3400" b="1" dirty="0">
              <a:latin typeface="Arial" pitchFamily="34" charset="0"/>
              <a:cs typeface="Arial" pitchFamily="34" charset="0"/>
            </a:endParaRPr>
          </a:p>
          <a:p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3400" b="1" dirty="0">
                <a:latin typeface="Arial" pitchFamily="34" charset="0"/>
                <a:cs typeface="Arial" pitchFamily="34" charset="0"/>
              </a:rPr>
              <a:t>пока за 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туманами видеть </a:t>
            </a:r>
            <a:r>
              <a:rPr lang="ru-RU" sz="3400" b="1" dirty="0">
                <a:latin typeface="Arial" pitchFamily="34" charset="0"/>
                <a:cs typeface="Arial" pitchFamily="34" charset="0"/>
              </a:rPr>
              <a:t>мог паренек,</a:t>
            </a:r>
          </a:p>
          <a:p>
            <a:r>
              <a:rPr lang="ru-RU" sz="3400" b="1" dirty="0">
                <a:latin typeface="Arial" pitchFamily="34" charset="0"/>
                <a:cs typeface="Arial" pitchFamily="34" charset="0"/>
              </a:rPr>
              <a:t>На окошке на девичьем</a:t>
            </a:r>
          </a:p>
          <a:p>
            <a:r>
              <a:rPr lang="ru-RU" sz="3400" b="1" dirty="0">
                <a:latin typeface="Arial" pitchFamily="34" charset="0"/>
                <a:cs typeface="Arial" pitchFamily="34" charset="0"/>
              </a:rPr>
              <a:t>Всё горел огонек.</a:t>
            </a:r>
          </a:p>
        </p:txBody>
      </p:sp>
    </p:spTree>
    <p:extLst>
      <p:ext uri="{BB962C8B-B14F-4D97-AF65-F5344CB8AC3E}">
        <p14:creationId xmlns:p14="http://schemas.microsoft.com/office/powerpoint/2010/main" xmlns="" val="459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247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Песня военных корреспондентов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730356"/>
            <a:ext cx="87849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От Москвы до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Бреста нет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такого места,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Где бы не скитались мы в пыли.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С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«лейкой»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блокнотом, а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то и с пулеметом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Сквозь огонь и стужу мы прошли.</a:t>
            </a:r>
          </a:p>
          <a:p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Без ста грамм,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товарищ, песню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не заваришь,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Так давай за дружеским столом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Выпьем за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писавших, выпьем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за снимавших,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Выпьем за шагавших под огнем.</a:t>
            </a:r>
          </a:p>
        </p:txBody>
      </p:sp>
    </p:spTree>
    <p:extLst>
      <p:ext uri="{BB962C8B-B14F-4D97-AF65-F5344CB8AC3E}">
        <p14:creationId xmlns:p14="http://schemas.microsoft.com/office/powerpoint/2010/main" xmlns="" val="980653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4039" b="4039"/>
          <a:stretch/>
        </p:blipFill>
        <p:spPr>
          <a:xfrm>
            <a:off x="323528" y="332656"/>
            <a:ext cx="8535800" cy="62147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476672"/>
            <a:ext cx="874845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Самая продолжительная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412267" y="5346643"/>
            <a:ext cx="1007603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Сталинградская битва.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 июля 1942 года – 2 февраля 1943 года 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008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0297" y="96356"/>
            <a:ext cx="78854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Песня военных корреспондентов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8659" y="1412776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Выпить есть нам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повод за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военный провод,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За У-2, за эмку, за успех.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Как пешком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шагали, как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плечом толкали,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Как мы поспевали раньше всех.</a:t>
            </a:r>
          </a:p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От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ветров и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водки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хрипли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наши глотки,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Но мы скажем тем кто упрекнет: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С наше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покочуйте, с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наше </a:t>
            </a:r>
            <a:r>
              <a:rPr lang="ru-RU" sz="3200" b="1" dirty="0" err="1">
                <a:latin typeface="Arial" pitchFamily="34" charset="0"/>
                <a:cs typeface="Arial" pitchFamily="34" charset="0"/>
              </a:rPr>
              <a:t>поночуйте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С наше повоюйте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пятый год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1143824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1260" y="96356"/>
            <a:ext cx="7963590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Поклонимся великим тем годам</a:t>
            </a:r>
            <a:endParaRPr lang="ru-RU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7616" y="1484784"/>
            <a:ext cx="85128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Не забывай те грозные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года, когда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кипела волжская вода,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Земля тонула в ярости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огня, и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не было ни ночи и ни дня.</a:t>
            </a:r>
          </a:p>
          <a:p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Сражались мы у волжских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берегов, на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Волгу шли дивизии врагов.</a:t>
            </a:r>
          </a:p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Но выстоял великий наш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солдат, но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выстоял бессмертный Сталинград!</a:t>
            </a:r>
          </a:p>
        </p:txBody>
      </p:sp>
    </p:spTree>
    <p:extLst>
      <p:ext uri="{BB962C8B-B14F-4D97-AF65-F5344CB8AC3E}">
        <p14:creationId xmlns:p14="http://schemas.microsoft.com/office/powerpoint/2010/main" xmlns="" val="36341124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1260" y="96356"/>
            <a:ext cx="7963590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Поклонимся великим тем годам</a:t>
            </a:r>
            <a:endParaRPr lang="ru-RU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4377" y="1124744"/>
            <a:ext cx="875177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Поклонимся великим тем годам!</a:t>
            </a:r>
          </a:p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Тем славным командирам и бойцам,</a:t>
            </a:r>
          </a:p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И маршалам страны и рядовым,</a:t>
            </a:r>
          </a:p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Поклонимся и мёртвым и живым.</a:t>
            </a:r>
          </a:p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Всем тем, которых забывать нельзя</a:t>
            </a:r>
          </a:p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Поклонимся, поклонимся друзья!</a:t>
            </a:r>
          </a:p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Всем миром, всем народом, всей землёй</a:t>
            </a:r>
          </a:p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Поклонимся за тот великий бой!</a:t>
            </a:r>
          </a:p>
        </p:txBody>
      </p:sp>
    </p:spTree>
    <p:extLst>
      <p:ext uri="{BB962C8B-B14F-4D97-AF65-F5344CB8AC3E}">
        <p14:creationId xmlns:p14="http://schemas.microsoft.com/office/powerpoint/2010/main" xmlns="" val="301115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23798"/>
            <a:ext cx="9144000" cy="6858000"/>
          </a:xfrm>
          <a:prstGeom prst="rect">
            <a:avLst/>
          </a:prstGeom>
        </p:spPr>
      </p:pic>
      <p:pic>
        <p:nvPicPr>
          <p:cNvPr id="1028" name="Picture 4" descr="https://kulturamgo.ru/images/zzzzzzzzzzzzzzzz_IMG_109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6774" y="148084"/>
            <a:ext cx="8890451" cy="651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558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3528" y="332656"/>
            <a:ext cx="8496944" cy="6192688"/>
          </a:xfrm>
        </p:spPr>
      </p:pic>
      <p:sp>
        <p:nvSpPr>
          <p:cNvPr id="7" name="Прямоугольник 6"/>
          <p:cNvSpPr/>
          <p:nvPr/>
        </p:nvSpPr>
        <p:spPr>
          <a:xfrm>
            <a:off x="1689028" y="476672"/>
            <a:ext cx="58047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Самая масштабная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5733256"/>
            <a:ext cx="961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Битва развернулась на площади 100 тыс. кв. км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449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4545" y="332656"/>
            <a:ext cx="8474919" cy="6192688"/>
          </a:xfrm>
        </p:spPr>
      </p:pic>
      <p:sp>
        <p:nvSpPr>
          <p:cNvPr id="5" name="Прямоугольник 4"/>
          <p:cNvSpPr/>
          <p:nvPr/>
        </p:nvSpPr>
        <p:spPr>
          <a:xfrm>
            <a:off x="719577" y="476671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89383" y="292004"/>
            <a:ext cx="57652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Самая героическая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7744" y="4437112"/>
            <a:ext cx="80648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Крылатые слова Василия Зайцева (снайпер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): «Отступать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некуда, за Волгой для нас земли нет» — стали духом сражающегося и не сдавшегося города. </a:t>
            </a:r>
          </a:p>
        </p:txBody>
      </p:sp>
    </p:spTree>
    <p:extLst>
      <p:ext uri="{BB962C8B-B14F-4D97-AF65-F5344CB8AC3E}">
        <p14:creationId xmlns:p14="http://schemas.microsoft.com/office/powerpoint/2010/main" xmlns="" val="156742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3528" y="332656"/>
            <a:ext cx="8480537" cy="6192688"/>
          </a:xfrm>
        </p:spPr>
      </p:pic>
      <p:sp>
        <p:nvSpPr>
          <p:cNvPr id="6" name="Прямоугольник 5"/>
          <p:cNvSpPr/>
          <p:nvPr/>
        </p:nvSpPr>
        <p:spPr>
          <a:xfrm>
            <a:off x="1229324" y="620688"/>
            <a:ext cx="68764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Самая кровопролитная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868" y="5661248"/>
            <a:ext cx="795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Потери Красной Армии составили 1 129 619 человек.</a:t>
            </a:r>
          </a:p>
        </p:txBody>
      </p:sp>
    </p:spTree>
    <p:extLst>
      <p:ext uri="{BB962C8B-B14F-4D97-AF65-F5344CB8AC3E}">
        <p14:creationId xmlns:p14="http://schemas.microsoft.com/office/powerpoint/2010/main" xmlns="" val="395342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1457</Words>
  <Application>Microsoft Office PowerPoint</Application>
  <PresentationFormat>Экран (4:3)</PresentationFormat>
  <Paragraphs>261</Paragraphs>
  <Slides>63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74</cp:revision>
  <dcterms:created xsi:type="dcterms:W3CDTF">2023-01-30T09:49:00Z</dcterms:created>
  <dcterms:modified xsi:type="dcterms:W3CDTF">2023-04-20T08:22:04Z</dcterms:modified>
</cp:coreProperties>
</file>